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0" r:id="rId2"/>
    <p:sldId id="310" r:id="rId3"/>
    <p:sldId id="308" r:id="rId4"/>
    <p:sldId id="306" r:id="rId5"/>
    <p:sldId id="311" r:id="rId6"/>
    <p:sldId id="327" r:id="rId7"/>
    <p:sldId id="304" r:id="rId8"/>
    <p:sldId id="313" r:id="rId9"/>
    <p:sldId id="320" r:id="rId10"/>
    <p:sldId id="317" r:id="rId11"/>
    <p:sldId id="328" r:id="rId12"/>
    <p:sldId id="319" r:id="rId13"/>
    <p:sldId id="318" r:id="rId14"/>
    <p:sldId id="316" r:id="rId15"/>
    <p:sldId id="315" r:id="rId16"/>
    <p:sldId id="322" r:id="rId17"/>
    <p:sldId id="323" r:id="rId18"/>
    <p:sldId id="324" r:id="rId19"/>
    <p:sldId id="325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595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 smtClean="0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smtClean="0"/>
            <a:t>DBI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AF90E-9E17-AB48-9BFF-2D028FE4934F}" type="pres">
      <dgm:prSet presAssocID="{D12B2BE1-9725-304D-9925-4E8747A8227A}" presName="centerShape" presStyleLbl="node0" presStyleIdx="0" presStyleCnt="1"/>
      <dgm:spPr/>
      <dgm:t>
        <a:bodyPr/>
        <a:lstStyle/>
        <a:p>
          <a:endParaRPr lang="en-US"/>
        </a:p>
      </dgm:t>
    </dgm:pt>
    <dgm:pt modelId="{6834FB00-2136-4547-82E9-3EDF90CD30A3}" type="pres">
      <dgm:prSet presAssocID="{A5FB588C-D8E9-EA4B-8AD0-5FB8626150E7}" presName="Name9" presStyleLbl="parChTrans1D2" presStyleIdx="0" presStyleCnt="8"/>
      <dgm:spPr/>
      <dgm:t>
        <a:bodyPr/>
        <a:lstStyle/>
        <a:p>
          <a:endParaRPr lang="en-US"/>
        </a:p>
      </dgm:t>
    </dgm:pt>
    <dgm:pt modelId="{D0EB28B7-71B4-4A46-9E49-320E0C79DB90}" type="pres">
      <dgm:prSet presAssocID="{A5FB588C-D8E9-EA4B-8AD0-5FB8626150E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7BF2D-F1B5-F842-826D-596017DF5DD3}" type="pres">
      <dgm:prSet presAssocID="{505E8150-462C-0641-944D-027970ACD173}" presName="Name9" presStyleLbl="parChTrans1D2" presStyleIdx="1" presStyleCnt="8"/>
      <dgm:spPr/>
      <dgm:t>
        <a:bodyPr/>
        <a:lstStyle/>
        <a:p>
          <a:endParaRPr lang="en-US"/>
        </a:p>
      </dgm:t>
    </dgm:pt>
    <dgm:pt modelId="{E97D85DD-1BBD-3E46-B932-5BA115162B59}" type="pres">
      <dgm:prSet presAssocID="{505E8150-462C-0641-944D-027970ACD173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1D6-7A15-BB40-A92D-514CCB9AE8AA}" type="pres">
      <dgm:prSet presAssocID="{5A8D4E9C-1BFD-A343-9E02-15405A4EF826}" presName="Name9" presStyleLbl="parChTrans1D2" presStyleIdx="2" presStyleCnt="8"/>
      <dgm:spPr/>
      <dgm:t>
        <a:bodyPr/>
        <a:lstStyle/>
        <a:p>
          <a:endParaRPr lang="en-US"/>
        </a:p>
      </dgm:t>
    </dgm:pt>
    <dgm:pt modelId="{3B70C03E-5F05-A546-81FF-933A34BB9589}" type="pres">
      <dgm:prSet presAssocID="{5A8D4E9C-1BFD-A343-9E02-15405A4EF826}" presName="connTx" presStyleLbl="parChTrans1D2" presStyleIdx="2" presStyleCnt="8"/>
      <dgm:spPr/>
      <dgm:t>
        <a:bodyPr/>
        <a:lstStyle/>
        <a:p>
          <a:endParaRPr lang="en-US"/>
        </a:p>
      </dgm:t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  <dgm:t>
        <a:bodyPr/>
        <a:lstStyle/>
        <a:p>
          <a:endParaRPr lang="en-US"/>
        </a:p>
      </dgm:t>
    </dgm:pt>
    <dgm:pt modelId="{C28AB949-6763-F34E-9F0F-F84CCC0FD9F3}" type="pres">
      <dgm:prSet presAssocID="{3AA059B7-C5AA-7544-AAE4-66BA3D469AFA}" presName="connTx" presStyleLbl="parChTrans1D2" presStyleIdx="3" presStyleCnt="8"/>
      <dgm:spPr/>
      <dgm:t>
        <a:bodyPr/>
        <a:lstStyle/>
        <a:p>
          <a:endParaRPr lang="en-US"/>
        </a:p>
      </dgm:t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0B9D-8427-784E-ABFF-9A485FE37C85}" type="pres">
      <dgm:prSet presAssocID="{09D8D079-AADC-324C-A5E2-680313A35489}" presName="Name9" presStyleLbl="parChTrans1D2" presStyleIdx="4" presStyleCnt="8"/>
      <dgm:spPr/>
      <dgm:t>
        <a:bodyPr/>
        <a:lstStyle/>
        <a:p>
          <a:endParaRPr lang="en-US"/>
        </a:p>
      </dgm:t>
    </dgm:pt>
    <dgm:pt modelId="{7307284D-9B41-C149-992C-8915BE7BE078}" type="pres">
      <dgm:prSet presAssocID="{09D8D079-AADC-324C-A5E2-680313A35489}" presName="connTx" presStyleLbl="parChTrans1D2" presStyleIdx="4" presStyleCnt="8"/>
      <dgm:spPr/>
      <dgm:t>
        <a:bodyPr/>
        <a:lstStyle/>
        <a:p>
          <a:endParaRPr lang="en-US"/>
        </a:p>
      </dgm:t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EB83-16D6-4549-AA2C-B36216B77018}" type="pres">
      <dgm:prSet presAssocID="{59BDBE7C-13AB-6149-8317-13B8208F0374}" presName="Name9" presStyleLbl="parChTrans1D2" presStyleIdx="5" presStyleCnt="8"/>
      <dgm:spPr/>
      <dgm:t>
        <a:bodyPr/>
        <a:lstStyle/>
        <a:p>
          <a:endParaRPr lang="en-US"/>
        </a:p>
      </dgm:t>
    </dgm:pt>
    <dgm:pt modelId="{C5B4995B-FA56-BD4C-9A03-E2E7F105A1DB}" type="pres">
      <dgm:prSet presAssocID="{59BDBE7C-13AB-6149-8317-13B8208F0374}" presName="connTx" presStyleLbl="parChTrans1D2" presStyleIdx="5" presStyleCnt="8"/>
      <dgm:spPr/>
      <dgm:t>
        <a:bodyPr/>
        <a:lstStyle/>
        <a:p>
          <a:endParaRPr lang="en-US"/>
        </a:p>
      </dgm:t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42F1B-10A2-1F4E-A7EB-94C79B0FF35C}" type="pres">
      <dgm:prSet presAssocID="{D04234FA-590F-3546-AF7A-A394FB80F437}" presName="Name9" presStyleLbl="parChTrans1D2" presStyleIdx="6" presStyleCnt="8"/>
      <dgm:spPr/>
      <dgm:t>
        <a:bodyPr/>
        <a:lstStyle/>
        <a:p>
          <a:endParaRPr lang="en-US"/>
        </a:p>
      </dgm:t>
    </dgm:pt>
    <dgm:pt modelId="{8295EF2D-B1B1-0942-A294-452E8AB6E0A3}" type="pres">
      <dgm:prSet presAssocID="{D04234FA-590F-3546-AF7A-A394FB80F437}" presName="connTx" presStyleLbl="parChTrans1D2" presStyleIdx="6" presStyleCnt="8"/>
      <dgm:spPr/>
      <dgm:t>
        <a:bodyPr/>
        <a:lstStyle/>
        <a:p>
          <a:endParaRPr lang="en-US"/>
        </a:p>
      </dgm:t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  <dgm:t>
        <a:bodyPr/>
        <a:lstStyle/>
        <a:p>
          <a:endParaRPr lang="en-US"/>
        </a:p>
      </dgm:t>
    </dgm:pt>
    <dgm:pt modelId="{C6838E74-28C2-A94C-8703-535AF99DF55A}" type="pres">
      <dgm:prSet presAssocID="{DBF31989-2DE7-734B-89EB-06E86A3A3B7E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097253" y="214186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R</a:t>
          </a:r>
        </a:p>
      </dsp:txBody>
      <dsp:txXfrm>
        <a:off x="2304115" y="2348727"/>
        <a:ext cx="998818" cy="998818"/>
      </dsp:txXfrm>
    </dsp:sp>
    <dsp:sp modelId="{AD624AC0-F61E-6349-850E-9957084DB08A}">
      <dsp:nvSpPr>
        <dsp:cNvPr id="0" name=""/>
        <dsp:cNvSpPr/>
      </dsp:nvSpPr>
      <dsp:spPr>
        <a:xfrm rot="16200000">
          <a:off x="2450164" y="1765831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5856" y="1770836"/>
        <a:ext cx="35336" cy="35336"/>
      </dsp:txXfrm>
    </dsp:sp>
    <dsp:sp modelId="{2B154FFD-31B9-A047-B60D-959708BEBA35}">
      <dsp:nvSpPr>
        <dsp:cNvPr id="0" name=""/>
        <dsp:cNvSpPr/>
      </dsp:nvSpPr>
      <dsp:spPr>
        <a:xfrm>
          <a:off x="2097253" y="22600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04115" y="229462"/>
        <a:ext cx="998818" cy="998818"/>
      </dsp:txXfrm>
    </dsp:sp>
    <dsp:sp modelId="{6E080485-5A8A-4547-90F0-912CC2AE0FAC}">
      <dsp:nvSpPr>
        <dsp:cNvPr id="0" name=""/>
        <dsp:cNvSpPr/>
      </dsp:nvSpPr>
      <dsp:spPr>
        <a:xfrm rot="19285714">
          <a:off x="3283712" y="2179352"/>
          <a:ext cx="6600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6600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97222" y="2185524"/>
        <a:ext cx="33001" cy="33001"/>
      </dsp:txXfrm>
    </dsp:sp>
    <dsp:sp modelId="{F0F07AA8-10DA-4A40-A1A4-DC6B1CE539AC}">
      <dsp:nvSpPr>
        <dsp:cNvPr id="0" name=""/>
        <dsp:cNvSpPr/>
      </dsp:nvSpPr>
      <dsp:spPr>
        <a:xfrm>
          <a:off x="3672452" y="820525"/>
          <a:ext cx="1575959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903246" y="1027387"/>
        <a:ext cx="1114371" cy="998818"/>
      </dsp:txXfrm>
    </dsp:sp>
    <dsp:sp modelId="{C576D82D-E6B4-6140-8F8B-401732FCA190}">
      <dsp:nvSpPr>
        <dsp:cNvPr id="0" name=""/>
        <dsp:cNvSpPr/>
      </dsp:nvSpPr>
      <dsp:spPr>
        <a:xfrm rot="771429">
          <a:off x="348322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18921" y="3066258"/>
        <a:ext cx="35336" cy="35336"/>
      </dsp:txXfrm>
    </dsp:sp>
    <dsp:sp modelId="{3855063F-45E0-AB42-ACD7-1ACBC0EDDB3A}">
      <dsp:nvSpPr>
        <dsp:cNvPr id="0" name=""/>
        <dsp:cNvSpPr/>
      </dsp:nvSpPr>
      <dsp:spPr>
        <a:xfrm>
          <a:off x="416338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370245" y="2820307"/>
        <a:ext cx="998818" cy="998818"/>
      </dsp:txXfrm>
    </dsp:sp>
    <dsp:sp modelId="{E3D86E5E-7B91-864E-A8CB-43B0B6C1149A}">
      <dsp:nvSpPr>
        <dsp:cNvPr id="0" name=""/>
        <dsp:cNvSpPr/>
      </dsp:nvSpPr>
      <dsp:spPr>
        <a:xfrm rot="3857143">
          <a:off x="2909921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45614" y="3785164"/>
        <a:ext cx="35336" cy="35336"/>
      </dsp:txXfrm>
    </dsp:sp>
    <dsp:sp modelId="{FE491D69-DC64-3F4B-BD77-B9BF57190BDA}">
      <dsp:nvSpPr>
        <dsp:cNvPr id="0" name=""/>
        <dsp:cNvSpPr/>
      </dsp:nvSpPr>
      <dsp:spPr>
        <a:xfrm>
          <a:off x="3016767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DBI</a:t>
          </a:r>
          <a:endParaRPr lang="en-US" sz="1600" kern="1200" dirty="0"/>
        </a:p>
      </dsp:txBody>
      <dsp:txXfrm>
        <a:off x="3223629" y="4258118"/>
        <a:ext cx="998818" cy="998818"/>
      </dsp:txXfrm>
    </dsp:sp>
    <dsp:sp modelId="{652C673F-887C-8C41-8938-56A904C755B2}">
      <dsp:nvSpPr>
        <dsp:cNvPr id="0" name=""/>
        <dsp:cNvSpPr/>
      </dsp:nvSpPr>
      <dsp:spPr>
        <a:xfrm rot="6942857">
          <a:off x="1990407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26099" y="3785164"/>
        <a:ext cx="35336" cy="35336"/>
      </dsp:txXfrm>
    </dsp:sp>
    <dsp:sp modelId="{DE0989EF-EF77-3740-8547-50C373AFE793}">
      <dsp:nvSpPr>
        <dsp:cNvPr id="0" name=""/>
        <dsp:cNvSpPr/>
      </dsp:nvSpPr>
      <dsp:spPr>
        <a:xfrm>
          <a:off x="1177739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384601" y="4258118"/>
        <a:ext cx="998818" cy="998818"/>
      </dsp:txXfrm>
    </dsp:sp>
    <dsp:sp modelId="{4C05CE01-2C8C-4044-AFB3-1C039991F464}">
      <dsp:nvSpPr>
        <dsp:cNvPr id="0" name=""/>
        <dsp:cNvSpPr/>
      </dsp:nvSpPr>
      <dsp:spPr>
        <a:xfrm rot="10028571">
          <a:off x="141709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52792" y="3066258"/>
        <a:ext cx="35336" cy="35336"/>
      </dsp:txXfrm>
    </dsp:sp>
    <dsp:sp modelId="{B95EC1E2-BE09-2A40-A520-318A572DCBDC}">
      <dsp:nvSpPr>
        <dsp:cNvPr id="0" name=""/>
        <dsp:cNvSpPr/>
      </dsp:nvSpPr>
      <dsp:spPr>
        <a:xfrm>
          <a:off x="3112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237985" y="2820307"/>
        <a:ext cx="998818" cy="998818"/>
      </dsp:txXfrm>
    </dsp:sp>
    <dsp:sp modelId="{B08F423A-99AB-D44F-B59E-A040268667DD}">
      <dsp:nvSpPr>
        <dsp:cNvPr id="0" name=""/>
        <dsp:cNvSpPr/>
      </dsp:nvSpPr>
      <dsp:spPr>
        <a:xfrm rot="13114286">
          <a:off x="1621710" y="216479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57403" y="2169798"/>
        <a:ext cx="35336" cy="35336"/>
      </dsp:txXfrm>
    </dsp:sp>
    <dsp:sp modelId="{A2A0752A-B09C-B44F-B10C-C76E414482A7}">
      <dsp:nvSpPr>
        <dsp:cNvPr id="0" name=""/>
        <dsp:cNvSpPr/>
      </dsp:nvSpPr>
      <dsp:spPr>
        <a:xfrm>
          <a:off x="440346" y="82052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647208" y="1027387"/>
        <a:ext cx="998818" cy="998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  <p:sp>
        <p:nvSpPr>
          <p:cNvPr id="3" name="Rectangle 2"/>
          <p:cNvSpPr/>
          <p:nvPr/>
        </p:nvSpPr>
        <p:spPr>
          <a:xfrm>
            <a:off x="6005223" y="659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https</a:t>
            </a:r>
            <a:r>
              <a:rPr lang="en-US" dirty="0">
                <a:solidFill>
                  <a:srgbClr val="FFC000"/>
                </a:solidFill>
              </a:rPr>
              <a:t>://</a:t>
            </a:r>
            <a:r>
              <a:rPr lang="en-US" dirty="0" err="1">
                <a:solidFill>
                  <a:srgbClr val="FFC000"/>
                </a:solidFill>
              </a:rPr>
              <a:t>github.com</a:t>
            </a:r>
            <a:r>
              <a:rPr lang="en-US" dirty="0">
                <a:solidFill>
                  <a:srgbClr val="FFC000"/>
                </a:solidFill>
              </a:rPr>
              <a:t>/joseph-</a:t>
            </a:r>
            <a:r>
              <a:rPr lang="en-US" dirty="0" err="1">
                <a:solidFill>
                  <a:srgbClr val="FFC000"/>
                </a:solidFill>
              </a:rPr>
              <a:t>rickert</a:t>
            </a:r>
            <a:r>
              <a:rPr lang="en-US" dirty="0">
                <a:solidFill>
                  <a:srgbClr val="FFC000"/>
                </a:solidFill>
              </a:rPr>
              <a:t>/useR_2018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6FBE575-ADF3-4315-B80C-31A7C3B9C0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86B168-E16E-4B63-8BE2-F3ADCDADAA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EAB6765-EB8A-4CCD-A352-EF8C521BF5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bit.ly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/2J8rmhW)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www.htmlwidgets.org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495" y="630181"/>
            <a:ext cx="4486656" cy="1141497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6" y="1991623"/>
            <a:ext cx="2819221" cy="1554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12" y="3570718"/>
            <a:ext cx="2503359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84" y="1406152"/>
            <a:ext cx="4660615" cy="2194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432" y="3886200"/>
            <a:ext cx="5325803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321" y="2165900"/>
            <a:ext cx="54159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DBI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R's database </a:t>
            </a:r>
            <a:r>
              <a:rPr lang="en-US" sz="2400" dirty="0" smtClean="0"/>
              <a:t>interface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Implements a common set of methods </a:t>
            </a:r>
            <a:r>
              <a:rPr lang="en-US" sz="2400" dirty="0" smtClean="0"/>
              <a:t>for data access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Funded by the R Consortium for continuous </a:t>
            </a:r>
            <a:r>
              <a:rPr lang="en-US" sz="2400" dirty="0" smtClean="0"/>
              <a:t>improvement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50801" y="5154418"/>
            <a:ext cx="385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www.r-dbi.org</a:t>
            </a:r>
            <a:r>
              <a:rPr lang="en-US" sz="2400" dirty="0"/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609" y="2545492"/>
            <a:ext cx="6142233" cy="33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the the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Databricks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Unified Analytics Platform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Take advantage of parallelism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</a:t>
            </a:r>
            <a:r>
              <a:rPr lang="en-US" dirty="0" smtClean="0"/>
              <a:t>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6505" y="3032506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067" y="2698664"/>
            <a:ext cx="3057069" cy="39319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86" y="3490426"/>
            <a:ext cx="3891063" cy="18288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305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113" y="873578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95" y="2114312"/>
            <a:ext cx="4963040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5718" y="4232264"/>
            <a:ext cx="7620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/>
              <a:t>code examples look here: https://</a:t>
            </a:r>
            <a:r>
              <a:rPr lang="en-US" sz="2800" dirty="0" err="1"/>
              <a:t>github.com</a:t>
            </a:r>
            <a:r>
              <a:rPr lang="en-US" sz="2800" dirty="0"/>
              <a:t>/joseph-</a:t>
            </a:r>
            <a:r>
              <a:rPr lang="en-US" sz="2800" dirty="0" err="1"/>
              <a:t>rickert</a:t>
            </a:r>
            <a:r>
              <a:rPr lang="en-US" sz="2800" dirty="0"/>
              <a:t>/useR_2018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5718" y="894521"/>
            <a:ext cx="66562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Examples in Repo: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TF_Neural_Net_Keras</a:t>
            </a:r>
            <a:r>
              <a:rPr lang="en-US" dirty="0" smtClean="0"/>
              <a:t>  - uses </a:t>
            </a:r>
            <a:r>
              <a:rPr lang="en-US" dirty="0" err="1" smtClean="0"/>
              <a:t>Keras</a:t>
            </a:r>
            <a:r>
              <a:rPr lang="en-US" dirty="0" smtClean="0"/>
              <a:t> and </a:t>
            </a:r>
            <a:r>
              <a:rPr lang="en-US" dirty="0" err="1" smtClean="0"/>
              <a:t>TensorFlow</a:t>
            </a:r>
            <a:r>
              <a:rPr lang="en-US" dirty="0" smtClean="0"/>
              <a:t> to classify MNIST image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TF_Core_Regression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Implements basic multiple regression model in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R_sparklyr_Spark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Shows how to use </a:t>
            </a:r>
            <a:r>
              <a:rPr lang="en-US" dirty="0" err="1" smtClean="0"/>
              <a:t>sparklyr</a:t>
            </a:r>
            <a:r>
              <a:rPr lang="en-US" dirty="0" smtClean="0"/>
              <a:t> package to run simple models on Spark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Nimble-ex_v2 </a:t>
            </a:r>
            <a:r>
              <a:rPr lang="mr-IN" dirty="0" smtClean="0"/>
              <a:t>–</a:t>
            </a:r>
            <a:r>
              <a:rPr lang="en-US" dirty="0" smtClean="0"/>
              <a:t> uses NIMBLE to solve Bayesian Hierarchical Model with Pump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Stan_logistic_reg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Fits a logistic regression with Stan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188" y="430746"/>
            <a:ext cx="5072065" cy="928497"/>
          </a:xfrm>
        </p:spPr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xfrm>
            <a:off x="6736079" y="804672"/>
            <a:ext cx="5016649" cy="524865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2" y="1668899"/>
            <a:ext cx="5091381" cy="3108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012" y="5087516"/>
            <a:ext cx="5329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top half John Chambers’ famous diagram from that afternoon in May 1976 indicates their intention to design a software interface so that one could call an arbitrary Fortran subroutine, ABC, by wrapping it in some simplified calling syntax: XABC( )</a:t>
            </a:r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1331024"/>
              </p:ext>
            </p:extLst>
          </p:nvPr>
        </p:nvGraphicFramePr>
        <p:xfrm>
          <a:off x="5619622" y="769487"/>
          <a:ext cx="560705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2363051"/>
            <a:ext cx="3363974" cy="16576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</a:t>
            </a:r>
            <a:endParaRPr lang="en-US" sz="2600" smtClean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600" dirty="0" smtClean="0">
                <a:solidFill>
                  <a:schemeClr val="bg1"/>
                </a:solidFill>
              </a:rPr>
              <a:t>Good </a:t>
            </a:r>
            <a:r>
              <a:rPr lang="en-US" sz="2600" dirty="0">
                <a:solidFill>
                  <a:schemeClr val="bg1"/>
                </a:solidFill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Embeds a Python session within your R session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interactively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5980" y="6065241"/>
            <a:ext cx="768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blog.rstudio.com</a:t>
            </a:r>
            <a:r>
              <a:rPr lang="en-US" sz="2400" dirty="0"/>
              <a:t>/2018/03/26/reticulate-r-interface-to-python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Leveraging Reticulate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sp>
        <p:nvSpPr>
          <p:cNvPr id="18" name="Oval 17"/>
          <p:cNvSpPr/>
          <p:nvPr/>
        </p:nvSpPr>
        <p:spPr>
          <a:xfrm>
            <a:off x="3239983" y="3610763"/>
            <a:ext cx="1645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XRPython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672151" y="5209390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0" idx="0"/>
            <a:endCxn id="11" idx="2"/>
          </p:cNvCxnSpPr>
          <p:nvPr/>
        </p:nvCxnSpPr>
        <p:spPr>
          <a:xfrm flipV="1">
            <a:off x="1838035" y="2834857"/>
            <a:ext cx="1347883" cy="6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6"/>
          </p:cNvCxnSpPr>
          <p:nvPr/>
        </p:nvCxnSpPr>
        <p:spPr>
          <a:xfrm>
            <a:off x="2594918" y="3991232"/>
            <a:ext cx="639297" cy="5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0"/>
          </p:cNvCxnSpPr>
          <p:nvPr/>
        </p:nvCxnSpPr>
        <p:spPr>
          <a:xfrm>
            <a:off x="1938988" y="4465972"/>
            <a:ext cx="490047" cy="74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</p:cNvCxnSpPr>
          <p:nvPr/>
        </p:nvCxnSpPr>
        <p:spPr>
          <a:xfrm>
            <a:off x="2373232" y="4314521"/>
            <a:ext cx="1858134" cy="109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7"/>
            <a:endCxn id="16" idx="2"/>
          </p:cNvCxnSpPr>
          <p:nvPr/>
        </p:nvCxnSpPr>
        <p:spPr>
          <a:xfrm flipV="1">
            <a:off x="5414987" y="4621426"/>
            <a:ext cx="583090" cy="54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319883"/>
            <a:ext cx="6177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probabilistic programming language for Bayesian inference and </a:t>
            </a:r>
            <a:r>
              <a:rPr lang="en-US" sz="2000" dirty="0" smtClean="0"/>
              <a:t>optimization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Code </a:t>
            </a:r>
            <a:r>
              <a:rPr lang="en-US" sz="2000" dirty="0" smtClean="0"/>
              <a:t>is compiled and run with </a:t>
            </a:r>
            <a:r>
              <a:rPr lang="en-US" sz="2000" dirty="0" smtClean="0"/>
              <a:t>data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Computes </a:t>
            </a:r>
            <a:r>
              <a:rPr lang="en-US" sz="2000" dirty="0" smtClean="0"/>
              <a:t>posterior </a:t>
            </a:r>
            <a:r>
              <a:rPr lang="en-US" sz="2000" dirty="0" smtClean="0"/>
              <a:t>simulations of the </a:t>
            </a:r>
            <a:r>
              <a:rPr lang="en-US" sz="2000" dirty="0" smtClean="0"/>
              <a:t>model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Uses Hamiltonian </a:t>
            </a:r>
            <a:r>
              <a:rPr lang="en-US" sz="2000" dirty="0"/>
              <a:t>Monte </a:t>
            </a:r>
            <a:r>
              <a:rPr lang="en-US" sz="2000" dirty="0" smtClean="0"/>
              <a:t>Carlo sampler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Run from R with </a:t>
            </a:r>
            <a:r>
              <a:rPr lang="en-US" sz="2000" dirty="0" err="1" smtClean="0"/>
              <a:t>rstan</a:t>
            </a:r>
            <a:r>
              <a:rPr lang="en-US" sz="2000" dirty="0" smtClean="0"/>
              <a:t> package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549278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471" y="2808232"/>
            <a:ext cx="4815840" cy="2422622"/>
          </a:xfrm>
        </p:spPr>
        <p:txBody>
          <a:bodyPr>
            <a:noAutofit/>
          </a:bodyPr>
          <a:lstStyle/>
          <a:p>
            <a:r>
              <a:rPr lang="en-US" sz="2000" dirty="0" smtClean="0"/>
              <a:t>A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Designed for productivity</a:t>
            </a:r>
          </a:p>
          <a:p>
            <a:r>
              <a:rPr lang="en-US" sz="2000" dirty="0" smtClean="0"/>
              <a:t>Encourages newcomers</a:t>
            </a:r>
            <a:endParaRPr lang="en-US" sz="2000" dirty="0" smtClean="0"/>
          </a:p>
          <a:p>
            <a:r>
              <a:rPr lang="en-US" sz="2000" dirty="0" smtClean="0"/>
              <a:t>Facilitate communication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61" y="2883927"/>
            <a:ext cx="4480560" cy="1644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6103" y="954232"/>
            <a:ext cx="4827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Expands the reach of R into the Sciences, Engineering, Social Sciences and Humanities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6080" y="5073297"/>
            <a:ext cx="4307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charset="0"/>
              </a:rPr>
              <a:t>stemmatoloty </a:t>
            </a:r>
            <a:r>
              <a:rPr lang="en-US" dirty="0" smtClean="0">
                <a:latin typeface="open sans" charset="0"/>
              </a:rPr>
              <a:t>package- allows </a:t>
            </a:r>
            <a:r>
              <a:rPr lang="en-US" dirty="0">
                <a:latin typeface="open sans" charset="0"/>
              </a:rPr>
              <a:t>users to explore and analyze the genealogy of textual or musical traditions from their variants</a:t>
            </a:r>
            <a:r>
              <a:rPr lang="en-US" dirty="0">
                <a:solidFill>
                  <a:srgbClr val="565A5F"/>
                </a:solidFill>
                <a:latin typeface="open sans" charset="0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/>
          </a:bodyPr>
          <a:lstStyle/>
          <a:p>
            <a:r>
              <a:rPr lang="en-US" dirty="0" smtClean="0"/>
              <a:t>CVXR: a </a:t>
            </a:r>
            <a:r>
              <a:rPr lang="en-US" dirty="0" smtClean="0"/>
              <a:t>DSL for </a:t>
            </a:r>
            <a:r>
              <a:rPr lang="en-US" dirty="0" smtClean="0"/>
              <a:t>convex </a:t>
            </a:r>
            <a:r>
              <a:rPr lang="en-US" dirty="0" smtClean="0"/>
              <a:t>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/2018/07/09/solver-interfaces-in-</a:t>
            </a:r>
            <a:r>
              <a:rPr lang="en-US" dirty="0" err="1"/>
              <a:t>cvxr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09" y="1217240"/>
            <a:ext cx="46061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</a:t>
            </a:r>
            <a:r>
              <a:rPr lang="en-US" dirty="0" smtClean="0"/>
              <a:t>form </a:t>
            </a:r>
            <a:r>
              <a:rPr lang="en-US" dirty="0"/>
              <a:t>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8D39262-9511-4F20-8344-1B9DA68877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F924495-5138-4BB6-B18C-C83EC04341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28AFF86-4DDC-4A60-AC4C-48C6DAE568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877" y="5155780"/>
            <a:ext cx="583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/2018/07/05/a-first-look-at-nimble/</a:t>
            </a:r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27423</TotalTime>
  <Words>740</Words>
  <Application>Microsoft Macintosh PowerPoint</Application>
  <PresentationFormat>Widescreen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Gill Sans</vt:lpstr>
      <vt:lpstr>Gill Sans Light</vt:lpstr>
      <vt:lpstr>Gill Sans MT</vt:lpstr>
      <vt:lpstr>Mangal</vt:lpstr>
      <vt:lpstr>open sans</vt:lpstr>
      <vt:lpstr>Arial</vt:lpstr>
      <vt:lpstr>Parcel</vt:lpstr>
      <vt:lpstr>PowerPoint Presentation</vt:lpstr>
      <vt:lpstr>The Nature of R</vt:lpstr>
      <vt:lpstr>PowerPoint Presentation</vt:lpstr>
      <vt:lpstr>Reticulate Package:  R Interface to Python </vt:lpstr>
      <vt:lpstr>Leveraging Reticulate</vt:lpstr>
      <vt:lpstr>PowerPoint Presentation</vt:lpstr>
      <vt:lpstr>Tidyverse: A DSL for Data science</vt:lpstr>
      <vt:lpstr>CVXR: a DSL for convex optimization Problems</vt:lpstr>
      <vt:lpstr>NIMBLE Numerical Inference for Statistical Models Using Bayesian and Likelihood Estimation</vt:lpstr>
      <vt:lpstr>Web Connectivity and Javascript Visualizations</vt:lpstr>
      <vt:lpstr>Data</vt:lpstr>
      <vt:lpstr>DataBase Connectivity</vt:lpstr>
      <vt:lpstr>Ursa LABS  &amp; The Apache Arrow Project</vt:lpstr>
      <vt:lpstr>Sparklyr: R interface for Apache Spark</vt:lpstr>
      <vt:lpstr>Tensorflow</vt:lpstr>
      <vt:lpstr>Deep learning</vt:lpstr>
      <vt:lpstr>R Packages for Tensorflow</vt:lpstr>
      <vt:lpstr>Bayesian Modeling</vt:lpstr>
      <vt:lpstr>Some Links</vt:lpstr>
      <vt:lpstr>R continues to reinvent itself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185</cp:revision>
  <dcterms:created xsi:type="dcterms:W3CDTF">2017-08-10T05:40:14Z</dcterms:created>
  <dcterms:modified xsi:type="dcterms:W3CDTF">2018-07-11T12:06:21Z</dcterms:modified>
</cp:coreProperties>
</file>